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67" r:id="rId1"/>
  </p:sldMasterIdLst>
  <p:notesMasterIdLst>
    <p:notesMasterId r:id="rId12"/>
  </p:notesMasterIdLst>
  <p:sldIdLst>
    <p:sldId id="260" r:id="rId2"/>
    <p:sldId id="264" r:id="rId3"/>
    <p:sldId id="265" r:id="rId4"/>
    <p:sldId id="266" r:id="rId5"/>
    <p:sldId id="269" r:id="rId6"/>
    <p:sldId id="267" r:id="rId7"/>
    <p:sldId id="270" r:id="rId8"/>
    <p:sldId id="271" r:id="rId9"/>
    <p:sldId id="272" r:id="rId10"/>
    <p:sldId id="274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Proxima Nova" panose="02000506030000020004" pitchFamily="2" charset="0"/>
      <p:regular r:id="rId17"/>
      <p:bold r:id="rId18"/>
      <p:italic r:id="rId19"/>
      <p:boldItalic r:id="rId20"/>
    </p:embeddedFont>
    <p:embeddedFont>
      <p:font typeface="Trebuchet MS" panose="020B0703020202090204" pitchFamily="3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889"/>
    <p:restoredTop sz="94663"/>
  </p:normalViewPr>
  <p:slideViewPr>
    <p:cSldViewPr snapToGrid="0">
      <p:cViewPr varScale="1">
        <p:scale>
          <a:sx n="104" d="100"/>
          <a:sy n="104" d="100"/>
        </p:scale>
        <p:origin x="20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46e5fcf6c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46e5fcf6ca_0_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35" name="Google Shape;235;g46e5fcf6ca_0_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46e5fcf6ca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46e5fcf6ca_0_5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At this time, redistribute the cards and have them consider someone else’s  behavior challenge. We will collect the cards along with their exit ticket at the end of the session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g46e5fcf6ca_0_5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4876164c87_2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4876164c87_2_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62" name="Google Shape;262;g4876164c87_2_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4876164c87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4876164c87_2_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0" name="Google Shape;270;g4876164c87_2_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4876164c87_2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4876164c87_2_9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9" name="Google Shape;279;g4876164c87_2_9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46e5fcf6ca_1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46e5fcf6ca_1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46e5fcf6ca_1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46e5fcf6ca_1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46e5fcf6ca_1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46e5fcf6ca_1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Rosalinda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46e5fcf6ca_1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46e5fcf6ca_1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Rosalinda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46e5fcf6ca_1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46e5fcf6ca_1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Students do not negotiate choices to be made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3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4" name="Google Shape;34;p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35" name="Google Shape;35;p3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13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Google Shape;132;p13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13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" name="Google Shape;135;p13"/>
          <p:cNvSpPr txBox="1"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13"/>
          <p:cNvSpPr txBox="1">
            <a:spLocks noGrp="1"/>
          </p:cNvSpPr>
          <p:nvPr>
            <p:ph type="body" idx="1"/>
          </p:nvPr>
        </p:nvSpPr>
        <p:spPr>
          <a:xfrm>
            <a:off x="680320" y="5300149"/>
            <a:ext cx="9613862" cy="502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7" name="Google Shape;137;p13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8" name="Google Shape;138;p13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9" name="Google Shape;139;p13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1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14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14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14"/>
          <p:cNvSpPr txBox="1"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6" name="Google Shape;146;p14"/>
          <p:cNvSpPr txBox="1"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7" name="Google Shape;147;p14"/>
          <p:cNvSpPr txBox="1">
            <a:spLocks noGrp="1"/>
          </p:cNvSpPr>
          <p:nvPr>
            <p:ph type="body" idx="2"/>
          </p:nvPr>
        </p:nvSpPr>
        <p:spPr>
          <a:xfrm>
            <a:off x="680322" y="3022673"/>
            <a:ext cx="3049702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8" name="Google Shape;148;p14"/>
          <p:cNvSpPr txBox="1">
            <a:spLocks noGrp="1"/>
          </p:cNvSpPr>
          <p:nvPr>
            <p:ph type="body" idx="3"/>
          </p:nvPr>
        </p:nvSpPr>
        <p:spPr>
          <a:xfrm>
            <a:off x="3956025" y="233687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9" name="Google Shape;149;p14"/>
          <p:cNvSpPr txBox="1">
            <a:spLocks noGrp="1"/>
          </p:cNvSpPr>
          <p:nvPr>
            <p:ph type="body" idx="4"/>
          </p:nvPr>
        </p:nvSpPr>
        <p:spPr>
          <a:xfrm>
            <a:off x="3945470" y="3022673"/>
            <a:ext cx="3063240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0" name="Google Shape;150;p14"/>
          <p:cNvSpPr txBox="1">
            <a:spLocks noGrp="1"/>
          </p:cNvSpPr>
          <p:nvPr>
            <p:ph type="body" idx="5"/>
          </p:nvPr>
        </p:nvSpPr>
        <p:spPr>
          <a:xfrm>
            <a:off x="7224156" y="2336873"/>
            <a:ext cx="30700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1" name="Google Shape;151;p14"/>
          <p:cNvSpPr txBox="1">
            <a:spLocks noGrp="1"/>
          </p:cNvSpPr>
          <p:nvPr>
            <p:ph type="body" idx="6"/>
          </p:nvPr>
        </p:nvSpPr>
        <p:spPr>
          <a:xfrm>
            <a:off x="7224156" y="3022673"/>
            <a:ext cx="3070025" cy="291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2" name="Google Shape;152;p1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3" name="Google Shape;153;p1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4" name="Google Shape;154;p14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15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15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1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0" name="Google Shape;160;p15"/>
          <p:cNvSpPr txBox="1"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15"/>
          <p:cNvSpPr txBox="1"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2" name="Google Shape;162;p15"/>
          <p:cNvSpPr>
            <a:spLocks noGrp="1"/>
          </p:cNvSpPr>
          <p:nvPr>
            <p:ph type="pic" idx="2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3" name="Google Shape;163;p15"/>
          <p:cNvSpPr txBox="1">
            <a:spLocks noGrp="1"/>
          </p:cNvSpPr>
          <p:nvPr>
            <p:ph type="body" idx="3"/>
          </p:nvPr>
        </p:nvSpPr>
        <p:spPr>
          <a:xfrm>
            <a:off x="680318" y="4873765"/>
            <a:ext cx="3049705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4" name="Google Shape;164;p15"/>
          <p:cNvSpPr txBox="1">
            <a:spLocks noGrp="1"/>
          </p:cNvSpPr>
          <p:nvPr>
            <p:ph type="body" idx="4"/>
          </p:nvPr>
        </p:nvSpPr>
        <p:spPr>
          <a:xfrm>
            <a:off x="3945471" y="4297503"/>
            <a:ext cx="306324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5" name="Google Shape;165;p15"/>
          <p:cNvSpPr>
            <a:spLocks noGrp="1"/>
          </p:cNvSpPr>
          <p:nvPr>
            <p:ph type="pic" idx="5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6" name="Google Shape;166;p15"/>
          <p:cNvSpPr txBox="1">
            <a:spLocks noGrp="1"/>
          </p:cNvSpPr>
          <p:nvPr>
            <p:ph type="body" idx="6"/>
          </p:nvPr>
        </p:nvSpPr>
        <p:spPr>
          <a:xfrm>
            <a:off x="3944117" y="4873764"/>
            <a:ext cx="3067297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7" name="Google Shape;167;p15"/>
          <p:cNvSpPr txBox="1">
            <a:spLocks noGrp="1"/>
          </p:cNvSpPr>
          <p:nvPr>
            <p:ph type="body" idx="7"/>
          </p:nvPr>
        </p:nvSpPr>
        <p:spPr>
          <a:xfrm>
            <a:off x="7230678" y="4297503"/>
            <a:ext cx="306350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8" name="Google Shape;168;p15"/>
          <p:cNvSpPr>
            <a:spLocks noGrp="1"/>
          </p:cNvSpPr>
          <p:nvPr>
            <p:ph type="pic" idx="8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35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69" name="Google Shape;169;p15"/>
          <p:cNvSpPr txBox="1">
            <a:spLocks noGrp="1"/>
          </p:cNvSpPr>
          <p:nvPr>
            <p:ph type="body" idx="9"/>
          </p:nvPr>
        </p:nvSpPr>
        <p:spPr>
          <a:xfrm>
            <a:off x="7230553" y="4873762"/>
            <a:ext cx="3067563" cy="1062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0" name="Google Shape;170;p15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1" name="Google Shape;171;p15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72" name="Google Shape;172;p15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1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16"/>
          <p:cNvSpPr txBox="1">
            <a:spLocks noGrp="1"/>
          </p:cNvSpPr>
          <p:nvPr>
            <p:ph type="body" idx="1"/>
          </p:nvPr>
        </p:nvSpPr>
        <p:spPr>
          <a:xfrm rot="5400000">
            <a:off x="3687593" y="-670399"/>
            <a:ext cx="3599316" cy="9613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0" name="Google Shape;180;p1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1" name="Google Shape;181;p1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2" name="Google Shape;182;p1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7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7"/>
          <p:cNvSpPr txBox="1">
            <a:spLocks noGrp="1"/>
          </p:cNvSpPr>
          <p:nvPr>
            <p:ph type="title"/>
          </p:nvPr>
        </p:nvSpPr>
        <p:spPr>
          <a:xfrm rot="5400000">
            <a:off x="8489252" y="2249576"/>
            <a:ext cx="4353760" cy="10738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17"/>
          <p:cNvSpPr txBox="1">
            <a:spLocks noGrp="1"/>
          </p:cNvSpPr>
          <p:nvPr>
            <p:ph type="body" idx="1"/>
          </p:nvPr>
        </p:nvSpPr>
        <p:spPr>
          <a:xfrm rot="5400000">
            <a:off x="2452029" y="-1162110"/>
            <a:ext cx="5326589" cy="8870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8" name="Google Shape;188;p17"/>
          <p:cNvSpPr txBox="1">
            <a:spLocks noGrp="1"/>
          </p:cNvSpPr>
          <p:nvPr>
            <p:ph type="dt" idx="10"/>
          </p:nvPr>
        </p:nvSpPr>
        <p:spPr>
          <a:xfrm>
            <a:off x="6807126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89" name="Google Shape;189;p1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126805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90" name="Google Shape;190;p17"/>
          <p:cNvSpPr txBox="1">
            <a:spLocks noGrp="1"/>
          </p:cNvSpPr>
          <p:nvPr>
            <p:ph type="sldNum" idx="12"/>
          </p:nvPr>
        </p:nvSpPr>
        <p:spPr>
          <a:xfrm>
            <a:off x="10097550" y="5398633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193" name="Google Shape;193;p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2pPr>
            <a:lvl3pPr marL="1371600" lvl="2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3pPr>
            <a:lvl4pPr marL="1828800" lvl="3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4pPr>
            <a:lvl5pPr marL="2286000" lvl="4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5pPr>
            <a:lvl6pPr marL="2743200" lvl="5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6pPr>
            <a:lvl7pPr marL="3200400" lvl="6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7pPr>
            <a:lvl8pPr marL="3657600" lvl="7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8pPr>
            <a:lvl9pPr marL="4114800" lvl="8" indent="-349250">
              <a:spcBef>
                <a:spcPts val="500"/>
              </a:spcBef>
              <a:spcAft>
                <a:spcPts val="0"/>
              </a:spcAft>
              <a:buSzPts val="1900"/>
              <a:buChar char="•"/>
              <a:defRPr sz="1900"/>
            </a:lvl9pPr>
          </a:lstStyle>
          <a:p>
            <a:endParaRPr/>
          </a:p>
        </p:txBody>
      </p:sp>
      <p:sp>
        <p:nvSpPr>
          <p:cNvPr id="194" name="Google Shape;194;p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1pPr>
            <a:lvl2pPr lvl="1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2pPr>
            <a:lvl3pPr lvl="2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3pPr>
            <a:lvl4pPr lvl="3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4pPr>
            <a:lvl5pPr lvl="4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5pPr>
            <a:lvl6pPr lvl="5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6pPr>
            <a:lvl7pPr lvl="6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7pPr>
            <a:lvl8pPr lvl="7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8pPr>
            <a:lvl9pPr lvl="8">
              <a:spcBef>
                <a:spcPts val="0"/>
              </a:spcBef>
              <a:spcAft>
                <a:spcPts val="0"/>
              </a:spcAft>
              <a:buSzPts val="1900"/>
              <a:buNone/>
              <a:defRPr sz="1900"/>
            </a:lvl9pPr>
          </a:lstStyle>
          <a:p>
            <a:endParaRPr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1" name="Google Shape;201;p20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49250">
              <a:spcBef>
                <a:spcPts val="1000"/>
              </a:spcBef>
              <a:spcAft>
                <a:spcPts val="0"/>
              </a:spcAft>
              <a:buSzPts val="1900"/>
              <a:buChar char="•"/>
              <a:defRPr sz="1900"/>
            </a:lvl1pPr>
            <a:lvl2pPr marL="914400" lvl="1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3pPr>
            <a:lvl4pPr marL="1828800" lvl="3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>
              <a:spcBef>
                <a:spcPts val="50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202" name="Google Shape;202;p20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>
              <a:buNone/>
              <a:defRPr sz="1900"/>
            </a:lvl1pPr>
            <a:lvl2pPr lvl="1">
              <a:buNone/>
              <a:defRPr sz="1900"/>
            </a:lvl2pPr>
            <a:lvl3pPr lvl="2">
              <a:buNone/>
              <a:defRPr sz="1900"/>
            </a:lvl3pPr>
            <a:lvl4pPr lvl="3">
              <a:buNone/>
              <a:defRPr sz="1900"/>
            </a:lvl4pPr>
            <a:lvl5pPr lvl="4">
              <a:buNone/>
              <a:defRPr sz="1900"/>
            </a:lvl5pPr>
            <a:lvl6pPr lvl="5">
              <a:buNone/>
              <a:defRPr sz="1900"/>
            </a:lvl6pPr>
            <a:lvl7pPr lvl="6">
              <a:buNone/>
              <a:defRPr sz="1900"/>
            </a:lvl7pPr>
            <a:lvl8pPr lvl="7">
              <a:buNone/>
              <a:defRPr sz="1900"/>
            </a:lvl8pPr>
            <a:lvl9pPr lvl="8">
              <a:buNone/>
              <a:defRPr sz="19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Google Shape;37;p4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8" name="Google Shape;38;p4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Google Shape;39;p4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 txBox="1"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body" idx="1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sldNum" idx="12"/>
          </p:nvPr>
        </p:nvSpPr>
        <p:spPr>
          <a:xfrm>
            <a:off x="10729455" y="471161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6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6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6"/>
          <p:cNvSpPr txBox="1"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6"/>
          <p:cNvSpPr>
            <a:spLocks noGrp="1"/>
          </p:cNvSpPr>
          <p:nvPr>
            <p:ph type="pic" idx="2"/>
          </p:nvPr>
        </p:nvSpPr>
        <p:spPr>
          <a:xfrm>
            <a:off x="4868333" y="2336874"/>
            <a:ext cx="5425849" cy="3599312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body" idx="1"/>
          </p:nvPr>
        </p:nvSpPr>
        <p:spPr>
          <a:xfrm>
            <a:off x="680323" y="2336873"/>
            <a:ext cx="3876256" cy="3599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2" name="Google Shape;62;p6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7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" y="4086907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7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4" y="4087901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7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7"/>
          <p:cNvSpPr txBox="1"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7"/>
          <p:cNvSpPr txBox="1"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0" name="Google Shape;70;p7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1" name="Google Shape;71;p7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2" name="Google Shape;72;p7"/>
          <p:cNvSpPr txBox="1">
            <a:spLocks noGrp="1"/>
          </p:cNvSpPr>
          <p:nvPr>
            <p:ph type="sldNum" idx="12"/>
          </p:nvPr>
        </p:nvSpPr>
        <p:spPr>
          <a:xfrm>
            <a:off x="10729455" y="286989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8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8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680320" y="2336873"/>
            <a:ext cx="46983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5594123" y="2336873"/>
            <a:ext cx="4700058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2" name="Google Shape;82;p8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83" name="Google Shape;83;p8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9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9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9"/>
          <p:cNvSpPr txBox="1"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0" name="Google Shape;90;p9"/>
          <p:cNvSpPr txBox="1"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1" name="Google Shape;91;p9"/>
          <p:cNvSpPr txBox="1">
            <a:spLocks noGrp="1"/>
          </p:cNvSpPr>
          <p:nvPr>
            <p:ph type="body" idx="2"/>
          </p:nvPr>
        </p:nvSpPr>
        <p:spPr>
          <a:xfrm>
            <a:off x="680322" y="3030008"/>
            <a:ext cx="4698355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3"/>
          </p:nvPr>
        </p:nvSpPr>
        <p:spPr>
          <a:xfrm>
            <a:off x="5820154" y="2336873"/>
            <a:ext cx="4474028" cy="6920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4"/>
          </p:nvPr>
        </p:nvSpPr>
        <p:spPr>
          <a:xfrm>
            <a:off x="5594123" y="3030008"/>
            <a:ext cx="4700059" cy="2906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0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1970240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10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1971234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0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1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11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11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1"/>
          <p:cNvSpPr txBox="1"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Trebuchet MS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1"/>
          <p:cNvSpPr>
            <a:spLocks noGrp="1"/>
          </p:cNvSpPr>
          <p:nvPr>
            <p:ph type="pic" idx="2"/>
          </p:nvPr>
        </p:nvSpPr>
        <p:spPr>
          <a:xfrm>
            <a:off x="680322" y="609597"/>
            <a:ext cx="9613859" cy="3589575"/>
          </a:xfrm>
          <a:prstGeom prst="rect">
            <a:avLst/>
          </a:prstGeom>
          <a:noFill/>
          <a:ln>
            <a:noFill/>
          </a:ln>
          <a:effectLst>
            <a:outerShdw blurRad="76200" dist="63500" dir="5040000" algn="tl" rotWithShape="0">
              <a:srgbClr val="000000">
                <a:alpha val="40392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3" name="Google Shape;113;p11"/>
          <p:cNvSpPr txBox="1">
            <a:spLocks noGrp="1"/>
          </p:cNvSpPr>
          <p:nvPr>
            <p:ph type="body" idx="1"/>
          </p:nvPr>
        </p:nvSpPr>
        <p:spPr>
          <a:xfrm>
            <a:off x="680319" y="5169583"/>
            <a:ext cx="9613862" cy="6229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5" name="Google Shape;115;p1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16" name="Google Shape;116;p11"/>
          <p:cNvSpPr txBox="1">
            <a:spLocks noGrp="1"/>
          </p:cNvSpPr>
          <p:nvPr>
            <p:ph type="sldNum" idx="12"/>
          </p:nvPr>
        </p:nvSpPr>
        <p:spPr>
          <a:xfrm>
            <a:off x="10729455" y="4711309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12" descr="HD-ShadowLo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5928628"/>
            <a:ext cx="10437812" cy="321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2" descr="HD-ShadowShor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85826" y="5929622"/>
            <a:ext cx="1602997" cy="14427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2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12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12"/>
          <p:cNvSpPr txBox="1"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Trebuchet MS"/>
              <a:buNone/>
              <a:defRPr sz="3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2"/>
          <p:cNvSpPr txBox="1">
            <a:spLocks noGrp="1"/>
          </p:cNvSpPr>
          <p:nvPr>
            <p:ph type="body" idx="1"/>
          </p:nvPr>
        </p:nvSpPr>
        <p:spPr>
          <a:xfrm>
            <a:off x="1402288" y="3653379"/>
            <a:ext cx="8156579" cy="548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4" name="Google Shape;124;p12"/>
          <p:cNvSpPr txBox="1">
            <a:spLocks noGrp="1"/>
          </p:cNvSpPr>
          <p:nvPr>
            <p:ph type="body" idx="2"/>
          </p:nvPr>
        </p:nvSpPr>
        <p:spPr>
          <a:xfrm>
            <a:off x="680322" y="4711615"/>
            <a:ext cx="9613859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10729455" y="4709925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8" name="Google Shape;128;p12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“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" name="Google Shape;129;p12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Trebuchet MS"/>
              <a:buNone/>
            </a:pPr>
            <a:r>
              <a:rPr lang="en-US" sz="72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97BAFF"/>
            </a:gs>
            <a:gs pos="50000">
              <a:srgbClr val="0042C7"/>
            </a:gs>
            <a:gs pos="100000">
              <a:srgbClr val="002060"/>
            </a:gs>
          </a:gsLst>
          <a:lin ang="2520000" scaled="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 descr="hashOverlay-FullResolve.png"/>
          <p:cNvPicPr preferRelativeResize="0"/>
          <p:nvPr/>
        </p:nvPicPr>
        <p:blipFill rotWithShape="1">
          <a:blip r:embed="rId18">
            <a:alphaModFix amt="10000"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Trebuchet MS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914400" marR="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828800" marR="0" lvl="3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286000" marR="0" lvl="4" indent="-330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dt" idx="10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ftr" idx="11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5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15" name="Google Shape;15;p1"/>
          <p:cNvSpPr txBox="1">
            <a:spLocks noGrp="1"/>
          </p:cNvSpPr>
          <p:nvPr>
            <p:ph type="sldNum" idx="12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6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8gvHr4WPrxY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sunflowerspics/3944769341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1.bp.blogspot.com/-rFnbDh6X-uI/UrJsVsYxviI/AAAAAAAAIbQ/jcTnenrzffM/s320/IMG_4520.jpg" TargetMode="External"/><Relationship Id="rId5" Type="http://schemas.openxmlformats.org/officeDocument/2006/relationships/hyperlink" Target="https://3.bp.blogspot.com/-uZ36dBRyhRo/U77tGnPYT_I/AAAAAAAAHm4/QkgJDVqsBzg/s1600/DSC_1001ed.jpg" TargetMode="External"/><Relationship Id="rId4" Type="http://schemas.openxmlformats.org/officeDocument/2006/relationships/hyperlink" Target="https://www.online-stopwatch.com/countdown-clock/full-screen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837DBD4-B9EB-CD48-A9E4-504C252C515A}"/>
              </a:ext>
            </a:extLst>
          </p:cNvPr>
          <p:cNvSpPr txBox="1"/>
          <p:nvPr/>
        </p:nvSpPr>
        <p:spPr>
          <a:xfrm>
            <a:off x="680321" y="6423383"/>
            <a:ext cx="6527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Developed by California State University and Los Angeles Unified School District</a:t>
            </a:r>
          </a:p>
        </p:txBody>
      </p:sp>
      <p:pic>
        <p:nvPicPr>
          <p:cNvPr id="238" name="Google Shape;238;p25" descr="Positive Behavior intervention &amp; Supports (PBIS)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28675" y="2089275"/>
            <a:ext cx="6532400" cy="4232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5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is PBIS?   Tier 1 - Universal Supports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dirty="0"/>
              <a:t>ACTIVITY:  Behavior Challenges in the Classroom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49" name="Google Shape;349;p39"/>
          <p:cNvSpPr txBox="1"/>
          <p:nvPr/>
        </p:nvSpPr>
        <p:spPr>
          <a:xfrm>
            <a:off x="306300" y="2134175"/>
            <a:ext cx="11579400" cy="45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spcAft>
                <a:spcPts val="1800"/>
              </a:spcAft>
            </a:pPr>
            <a:r>
              <a:rPr lang="en-US" sz="3200" b="1" dirty="0">
                <a:solidFill>
                  <a:srgbClr val="FFFFFF"/>
                </a:solidFill>
              </a:rPr>
              <a:t>What is one behavior challenge that you’ve experienced in your classroom? (write it down on the index card provided) </a:t>
            </a:r>
          </a:p>
          <a:p>
            <a:pPr lvl="0">
              <a:spcAft>
                <a:spcPts val="1200"/>
              </a:spcAft>
            </a:pPr>
            <a:r>
              <a:rPr lang="en-US" sz="3200" dirty="0">
                <a:solidFill>
                  <a:srgbClr val="FFFFFF"/>
                </a:solidFill>
              </a:rPr>
              <a:t>1. Could the behavior described on the card distributed to you be addressed through one of the three positive behavior intervention supports discussed?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solidFill>
                  <a:srgbClr val="FFFFFF"/>
                </a:solidFill>
              </a:rPr>
              <a:t>2. What are some ways that other teachers might respond?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29" descr="character looks through magnifing glass at note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74425" y="337567"/>
            <a:ext cx="1546500" cy="1605366"/>
          </a:xfrm>
          <a:prstGeom prst="rect">
            <a:avLst/>
          </a:prstGeom>
          <a:noFill/>
          <a:ln>
            <a:noFill/>
          </a:ln>
        </p:spPr>
      </p:pic>
      <p:sp>
        <p:nvSpPr>
          <p:cNvPr id="265" name="Google Shape;265;p29"/>
          <p:cNvSpPr txBox="1"/>
          <p:nvPr/>
        </p:nvSpPr>
        <p:spPr>
          <a:xfrm>
            <a:off x="306300" y="2577675"/>
            <a:ext cx="11579400" cy="89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1. </a:t>
            </a:r>
            <a:r>
              <a:rPr lang="en-US" sz="2400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Transitions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Smooth transitions can increase instructional time and reduce problem behavior (Mcintosh et al., 2004)</a:t>
            </a: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2. </a:t>
            </a:r>
            <a:r>
              <a:rPr lang="en-US" sz="2400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Effective Praise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Praise statements have shown to improve academic and behavior outcomes for students (Sutherland et al., 2000)</a:t>
            </a: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3. </a:t>
            </a:r>
            <a:r>
              <a:rPr lang="en-US" sz="2400" u="sng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Choice Making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: Providing opportunities to make choices can serve as an intervention for decreasing problem behavior (</a:t>
            </a:r>
            <a:r>
              <a:rPr lang="en-US" sz="2400" dirty="0" err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Shogren</a:t>
            </a:r>
            <a:r>
              <a:rPr lang="en-US" sz="24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 et al., 2004)</a:t>
            </a:r>
            <a:endParaRPr sz="24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64" name="Google Shape;264;p29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3000" dirty="0"/>
              <a:t>3 Tier-One Evidence-based </a:t>
            </a:r>
            <a:br>
              <a:rPr lang="en-US" sz="3000" dirty="0"/>
            </a:br>
            <a:r>
              <a:rPr lang="en-US" sz="3000" dirty="0"/>
              <a:t>Positive Behavior Support Interventions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0"/>
          <p:cNvSpPr txBox="1"/>
          <p:nvPr/>
        </p:nvSpPr>
        <p:spPr>
          <a:xfrm>
            <a:off x="10600650" y="5270825"/>
            <a:ext cx="1591500" cy="140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rPr>
              <a:t>(Mcintosh et al., 2004)</a:t>
            </a:r>
            <a:endParaRPr sz="1900" dirty="0"/>
          </a:p>
        </p:txBody>
      </p:sp>
      <p:pic>
        <p:nvPicPr>
          <p:cNvPr id="274" name="Google Shape;274;p30" descr="cartoon: getting control of classroom transitio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29273" y="2089363"/>
            <a:ext cx="3760350" cy="4584862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Google Shape;273;p30"/>
          <p:cNvSpPr txBox="1"/>
          <p:nvPr/>
        </p:nvSpPr>
        <p:spPr>
          <a:xfrm>
            <a:off x="0" y="2089461"/>
            <a:ext cx="6618247" cy="4395222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450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Char char="•"/>
            </a:pPr>
            <a:r>
              <a:rPr lang="en-US" sz="23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Transitions require students to stop one activity, perform a chain of “transition tasks,” and then begin a new activity, all without breaking classroom rules </a:t>
            </a:r>
          </a:p>
          <a:p>
            <a:pPr marL="609600" lvl="0" indent="-4508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2300"/>
              <a:buChar char="•"/>
            </a:pPr>
            <a:endParaRPr sz="23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•"/>
            </a:pPr>
            <a:r>
              <a:rPr lang="en-US" sz="23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Transitions can be particularly difficult for students with autism spectrum disorder, ADHD, and other behavioral disorders</a:t>
            </a: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•"/>
            </a:pPr>
            <a:endParaRPr sz="2300" dirty="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609600" lvl="0" indent="-45085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300"/>
              <a:buChar char="•"/>
            </a:pPr>
            <a:r>
              <a:rPr lang="en-US" sz="2300" dirty="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Teaching expected behaviors for transition times can increase appropriate behavior</a:t>
            </a: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72" name="Google Shape;272;p30"/>
          <p:cNvSpPr txBox="1">
            <a:spLocks noGrp="1"/>
          </p:cNvSpPr>
          <p:nvPr>
            <p:ph type="title"/>
          </p:nvPr>
        </p:nvSpPr>
        <p:spPr>
          <a:xfrm>
            <a:off x="680321" y="499635"/>
            <a:ext cx="9613800" cy="1588087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Transitions: Getting Control of Classroom Transitions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1"/>
          <p:cNvSpPr txBox="1"/>
          <p:nvPr/>
        </p:nvSpPr>
        <p:spPr>
          <a:xfrm>
            <a:off x="5950999" y="2935248"/>
            <a:ext cx="6175897" cy="3714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19200" lvl="1" indent="-444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completing an activity rotations</a:t>
            </a:r>
          </a:p>
          <a:p>
            <a:pPr marL="774700" lvl="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 activities when </a:t>
            </a:r>
            <a:r>
              <a:rPr lang="en-US" sz="18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“I’m Done”</a:t>
            </a:r>
            <a:endParaRPr lang="en-US" sz="18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19200" lvl="1" indent="-4445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turning in homework/ classwork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219200" lvl="1" indent="-4445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writing down homework</a:t>
            </a:r>
          </a:p>
          <a:p>
            <a:pPr marL="774700" lvl="1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Online </a:t>
            </a:r>
            <a:r>
              <a:rPr lang="en-US" sz="18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Stop Watch</a:t>
            </a:r>
            <a:endParaRPr sz="18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282" name="Google Shape;282;p31"/>
          <p:cNvSpPr txBox="1"/>
          <p:nvPr/>
        </p:nvSpPr>
        <p:spPr>
          <a:xfrm>
            <a:off x="65104" y="2935249"/>
            <a:ext cx="5885895" cy="371412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lvl="1" indent="-368300">
              <a:lnSpc>
                <a:spcPct val="150000"/>
              </a:lnSpc>
              <a:spcBef>
                <a:spcPts val="500"/>
              </a:spcBef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entering and exiting the classroom</a:t>
            </a:r>
          </a:p>
          <a:p>
            <a:pPr marL="1003300" lvl="1">
              <a:lnSpc>
                <a:spcPct val="150000"/>
              </a:lnSpc>
              <a:spcBef>
                <a:spcPts val="500"/>
              </a:spcBef>
              <a:buClr>
                <a:schemeClr val="lt1"/>
              </a:buClr>
              <a:buSzPts val="2200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Example </a:t>
            </a:r>
            <a:r>
              <a:rPr lang="en-US" sz="18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Board image</a:t>
            </a:r>
            <a:endParaRPr sz="18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683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moving from one area to another</a:t>
            </a:r>
            <a:endParaRPr sz="1800" dirty="0">
              <a:solidFill>
                <a:schemeClr val="lt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1371600" lvl="2" indent="-3683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changing from one activity to another</a:t>
            </a:r>
          </a:p>
          <a:p>
            <a:pPr marL="1003300" lvl="2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Binder Example of </a:t>
            </a:r>
            <a:r>
              <a:rPr lang="en-US" sz="1800" dirty="0">
                <a:solidFill>
                  <a:schemeClr val="bg1"/>
                </a:solidFill>
                <a:latin typeface="Trebuchet MS"/>
                <a:ea typeface="Trebuchet MS"/>
                <a:cs typeface="Trebuchet MS"/>
                <a:sym typeface="Trebuchet M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daily Schedule</a:t>
            </a:r>
            <a:endParaRPr sz="1800" dirty="0">
              <a:solidFill>
                <a:schemeClr val="bg1"/>
              </a:solidFill>
              <a:latin typeface="Trebuchet MS"/>
              <a:ea typeface="Trebuchet MS"/>
              <a:cs typeface="Trebuchet MS"/>
              <a:sym typeface="Trebuchet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>
              <a:solidFill>
                <a:srgbClr val="FFFFFF"/>
              </a:solidFill>
            </a:endParaRPr>
          </a:p>
        </p:txBody>
      </p:sp>
      <p:sp>
        <p:nvSpPr>
          <p:cNvPr id="283" name="Google Shape;283;p31"/>
          <p:cNvSpPr txBox="1"/>
          <p:nvPr/>
        </p:nvSpPr>
        <p:spPr>
          <a:xfrm>
            <a:off x="0" y="2006353"/>
            <a:ext cx="12192000" cy="928895"/>
          </a:xfrm>
          <a:prstGeom prst="rect">
            <a:avLst/>
          </a:prstGeom>
          <a:noFill/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09600" lvl="0" indent="-4318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</a:pPr>
            <a:r>
              <a:rPr lang="en-US" sz="1800" dirty="0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Teaching routines: Establishing routines will help students know expected behaviors for your classroom</a:t>
            </a:r>
            <a:endParaRPr sz="1800" dirty="0"/>
          </a:p>
        </p:txBody>
      </p:sp>
      <p:sp>
        <p:nvSpPr>
          <p:cNvPr id="281" name="Google Shape;281;p31"/>
          <p:cNvSpPr txBox="1">
            <a:spLocks noGrp="1"/>
          </p:cNvSpPr>
          <p:nvPr>
            <p:ph type="title"/>
          </p:nvPr>
        </p:nvSpPr>
        <p:spPr>
          <a:xfrm>
            <a:off x="680321" y="753228"/>
            <a:ext cx="9613800" cy="1080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dirty="0"/>
              <a:t>Transitions: Establishing Routines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4"/>
          <p:cNvSpPr txBox="1">
            <a:spLocks noGrp="1"/>
          </p:cNvSpPr>
          <p:nvPr>
            <p:ph type="title"/>
          </p:nvPr>
        </p:nvSpPr>
        <p:spPr>
          <a:xfrm>
            <a:off x="-5" y="550204"/>
            <a:ext cx="12818400" cy="1441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Techniques for Teaching Effective Transitions</a:t>
            </a:r>
            <a:endParaRPr dirty="0"/>
          </a:p>
        </p:txBody>
      </p:sp>
      <p:sp>
        <p:nvSpPr>
          <p:cNvPr id="310" name="Google Shape;310;p3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1286433" y="2153268"/>
            <a:ext cx="8879600" cy="763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Teaching Routines and Signals: Model, Practice, Feedback</a:t>
            </a:r>
            <a:endParaRPr sz="1900" dirty="0"/>
          </a:p>
        </p:txBody>
      </p:sp>
      <p:sp>
        <p:nvSpPr>
          <p:cNvPr id="311" name="Google Shape;311;p3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86433" y="3160323"/>
            <a:ext cx="8879600" cy="763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Pre-corrections: Quick reminders of expected behaviors before transition</a:t>
            </a:r>
            <a:endParaRPr sz="1900" dirty="0"/>
          </a:p>
        </p:txBody>
      </p:sp>
      <p:sp>
        <p:nvSpPr>
          <p:cNvPr id="312" name="Google Shape;312;p34"/>
          <p:cNvSpPr/>
          <p:nvPr/>
        </p:nvSpPr>
        <p:spPr>
          <a:xfrm>
            <a:off x="1286433" y="4167378"/>
            <a:ext cx="8879600" cy="763600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Reinforcement/Redirection: Praise for appropriate behaviors, ignore or redirect inappropriate behaviors</a:t>
            </a:r>
            <a:endParaRPr sz="1900" dirty="0"/>
          </a:p>
        </p:txBody>
      </p:sp>
      <p:sp>
        <p:nvSpPr>
          <p:cNvPr id="313" name="Google Shape;313;p34"/>
          <p:cNvSpPr/>
          <p:nvPr/>
        </p:nvSpPr>
        <p:spPr>
          <a:xfrm>
            <a:off x="1286433" y="5174433"/>
            <a:ext cx="8879600" cy="763600"/>
          </a:xfrm>
          <a:prstGeom prst="round2DiagRect">
            <a:avLst>
              <a:gd name="adj1" fmla="val 16667"/>
              <a:gd name="adj2" fmla="val 0"/>
            </a:avLst>
          </a:prstGeom>
          <a:solidFill>
            <a:srgbClr val="CCCCCC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dirty="0"/>
              <a:t>Supervise: Monitor transitions</a:t>
            </a:r>
            <a:endParaRPr sz="1900" dirty="0"/>
          </a:p>
        </p:txBody>
      </p:sp>
      <p:sp>
        <p:nvSpPr>
          <p:cNvPr id="314" name="Google Shape;314;p34"/>
          <p:cNvSpPr txBox="1"/>
          <p:nvPr/>
        </p:nvSpPr>
        <p:spPr>
          <a:xfrm>
            <a:off x="8604267" y="6156600"/>
            <a:ext cx="3272400" cy="6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2400" dirty="0">
                <a:solidFill>
                  <a:schemeClr val="bg1"/>
                </a:solidFill>
                <a:latin typeface="Proxima Nova"/>
                <a:ea typeface="Proxima Nova"/>
                <a:cs typeface="Proxima Nova"/>
                <a:sym typeface="Proxima Nova"/>
              </a:rPr>
              <a:t>(Mcintosh et al., 2004)</a:t>
            </a:r>
            <a:endParaRPr sz="19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" name="Google Shape;296;p32" descr="stop watch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97483" y="4465399"/>
            <a:ext cx="2060133" cy="2060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2" descr="poster; give me five.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82271" y="2540771"/>
            <a:ext cx="1543534" cy="20601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32" descr="poster: 1-2-3 eyes on me! 1-2 eyes on you!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22233" y="2655377"/>
            <a:ext cx="2010633" cy="154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32" descr="get your students attention without taling. Using small musical instruments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326866" y="2418583"/>
            <a:ext cx="2299834" cy="3468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2" descr="collage of music related symbols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52495" y="4490145"/>
            <a:ext cx="2010633" cy="2010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32" descr="poster with words &quot;hocus pocus. time to focus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80567" y="2540767"/>
            <a:ext cx="1770500" cy="2326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2" descr="cartoon panel teacher calls out to class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415596" y="2343133"/>
            <a:ext cx="2476466" cy="1922900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0000"/>
          </a:bodyPr>
          <a:lstStyle/>
          <a:p>
            <a:r>
              <a:rPr lang="en-US" sz="3600" dirty="0"/>
              <a:t>Signals : Attention-getters to prepare for transitions</a:t>
            </a:r>
            <a:endParaRPr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/>
              <a:t>Effective Praise</a:t>
            </a:r>
            <a:endParaRPr sz="3600" dirty="0"/>
          </a:p>
        </p:txBody>
      </p:sp>
      <p:sp>
        <p:nvSpPr>
          <p:cNvPr id="320" name="Google Shape;320;p35"/>
          <p:cNvSpPr txBox="1">
            <a:spLocks noGrp="1"/>
          </p:cNvSpPr>
          <p:nvPr>
            <p:ph type="body" idx="1"/>
          </p:nvPr>
        </p:nvSpPr>
        <p:spPr>
          <a:xfrm>
            <a:off x="680321" y="2039374"/>
            <a:ext cx="9613861" cy="79088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1" dirty="0"/>
              <a:t>Defined as:</a:t>
            </a:r>
            <a:endParaRPr sz="2400" b="1" dirty="0"/>
          </a:p>
        </p:txBody>
      </p:sp>
      <p:sp>
        <p:nvSpPr>
          <p:cNvPr id="321" name="Google Shape;321;p3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26600" y="2326724"/>
            <a:ext cx="9938800" cy="4428800"/>
          </a:xfrm>
          <a:prstGeom prst="horizontalScroll">
            <a:avLst>
              <a:gd name="adj" fmla="val 12500"/>
            </a:avLst>
          </a:prstGeom>
          <a:solidFill>
            <a:schemeClr val="lt2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2100"/>
              </a:spcAft>
              <a:buNone/>
            </a:pPr>
            <a:r>
              <a:rPr lang="en-US" sz="3200" dirty="0">
                <a:latin typeface="Proxima Nova"/>
                <a:ea typeface="Proxima Nova"/>
                <a:cs typeface="Proxima Nova"/>
                <a:sym typeface="Proxima Nova"/>
              </a:rPr>
              <a:t>“Teacher-initiated statements that convey to children the </a:t>
            </a:r>
            <a:r>
              <a:rPr lang="en-US" sz="3200" i="1" dirty="0">
                <a:highlight>
                  <a:srgbClr val="FFFF00"/>
                </a:highlight>
                <a:latin typeface="Proxima Nova"/>
                <a:ea typeface="Proxima Nova"/>
                <a:cs typeface="Proxima Nova"/>
                <a:sym typeface="Proxima Nova"/>
              </a:rPr>
              <a:t>specific academic or social behaviors</a:t>
            </a:r>
            <a:r>
              <a:rPr lang="en-US" sz="3200" i="1" dirty="0">
                <a:latin typeface="Proxima Nova"/>
                <a:ea typeface="Proxima Nova"/>
                <a:cs typeface="Proxima Nova"/>
                <a:sym typeface="Proxima Nova"/>
              </a:rPr>
              <a:t> </a:t>
            </a:r>
            <a:r>
              <a:rPr lang="en-US" sz="3200" dirty="0">
                <a:latin typeface="Proxima Nova"/>
                <a:ea typeface="Proxima Nova"/>
                <a:cs typeface="Proxima Nova"/>
                <a:sym typeface="Proxima Nova"/>
              </a:rPr>
              <a:t>in which the teachers would like to see students continually engage.” (Conroy et al., 2009)</a:t>
            </a:r>
            <a:endParaRPr sz="1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Effective Praise: Implementation</a:t>
            </a:r>
            <a:endParaRPr sz="4800"/>
          </a:p>
        </p:txBody>
      </p:sp>
      <p:sp>
        <p:nvSpPr>
          <p:cNvPr id="327" name="Google Shape;327;p36"/>
          <p:cNvSpPr txBox="1">
            <a:spLocks noGrp="1"/>
          </p:cNvSpPr>
          <p:nvPr>
            <p:ph type="body" idx="1"/>
          </p:nvPr>
        </p:nvSpPr>
        <p:spPr>
          <a:xfrm>
            <a:off x="680321" y="2336873"/>
            <a:ext cx="6179267" cy="3599316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25450" algn="l" rtl="0"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900"/>
              <a:buChar char="•"/>
            </a:pPr>
            <a:r>
              <a:rPr lang="en-US" sz="3200" dirty="0">
                <a:solidFill>
                  <a:srgbClr val="FFFFFF"/>
                </a:solidFill>
              </a:rPr>
              <a:t>Praise</a:t>
            </a:r>
            <a:r>
              <a:rPr lang="en-US" sz="1900" dirty="0">
                <a:solidFill>
                  <a:srgbClr val="FFFFFF"/>
                </a:solidFill>
              </a:rPr>
              <a:t> </a:t>
            </a:r>
            <a:endParaRPr sz="1900" dirty="0">
              <a:solidFill>
                <a:srgbClr val="FFFFFF"/>
              </a:solidFill>
            </a:endParaRPr>
          </a:p>
          <a:p>
            <a:pPr marL="1219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contingent on student behavior</a:t>
            </a:r>
            <a:endParaRPr sz="2400" dirty="0">
              <a:solidFill>
                <a:srgbClr val="FFFFFF"/>
              </a:solidFill>
            </a:endParaRPr>
          </a:p>
          <a:p>
            <a:pPr marL="1219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focus on improvements and effort</a:t>
            </a:r>
            <a:endParaRPr sz="2400" dirty="0">
              <a:solidFill>
                <a:srgbClr val="FFFFFF"/>
              </a:solidFill>
            </a:endParaRPr>
          </a:p>
          <a:p>
            <a:pPr marL="1219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expected behaviors</a:t>
            </a:r>
            <a:endParaRPr sz="2400" dirty="0">
              <a:solidFill>
                <a:srgbClr val="FFFFFF"/>
              </a:solidFill>
            </a:endParaRPr>
          </a:p>
          <a:p>
            <a:pPr marL="1219200" lvl="1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compliance</a:t>
            </a:r>
            <a:endParaRPr sz="2400" dirty="0">
              <a:solidFill>
                <a:srgbClr val="FFFFFF"/>
              </a:solidFill>
            </a:endParaRPr>
          </a:p>
          <a:p>
            <a:pPr marL="1828800" lvl="2" indent="-4572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even if initially noncompliant</a:t>
            </a:r>
            <a:endParaRPr sz="2400" dirty="0">
              <a:solidFill>
                <a:srgbClr val="FFFFFF"/>
              </a:solidFill>
            </a:endParaRPr>
          </a:p>
          <a:p>
            <a:pPr marL="6096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28" name="Google Shape;328;p36"/>
          <p:cNvSpPr txBox="1">
            <a:spLocks noGrp="1"/>
          </p:cNvSpPr>
          <p:nvPr>
            <p:ph type="body" idx="4294967295"/>
          </p:nvPr>
        </p:nvSpPr>
        <p:spPr>
          <a:xfrm>
            <a:off x="6859588" y="1536700"/>
            <a:ext cx="5332412" cy="45545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Conroy et al., 2009</a:t>
            </a:r>
            <a:endParaRPr sz="19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36" descr="teacher giving praise by claping for studen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84112" y="2336873"/>
            <a:ext cx="4527567" cy="4197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Choice Making</a:t>
            </a:r>
            <a:endParaRPr sz="4800"/>
          </a:p>
        </p:txBody>
      </p:sp>
      <p:sp>
        <p:nvSpPr>
          <p:cNvPr id="335" name="Google Shape;335;p37"/>
          <p:cNvSpPr txBox="1">
            <a:spLocks noGrp="1"/>
          </p:cNvSpPr>
          <p:nvPr>
            <p:ph type="body" idx="1"/>
          </p:nvPr>
        </p:nvSpPr>
        <p:spPr>
          <a:xfrm>
            <a:off x="680321" y="2264257"/>
            <a:ext cx="8731694" cy="4168073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dirty="0"/>
              <a:t>Allows the student to have some control over the environment </a:t>
            </a:r>
            <a:endParaRPr sz="2400" dirty="0"/>
          </a:p>
          <a:p>
            <a:pPr marL="609600" lvl="0" indent="-431800" algn="l" rtl="0"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Teacher offers choices</a:t>
            </a:r>
            <a:endParaRPr sz="2000" dirty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choices within task </a:t>
            </a:r>
            <a:endParaRPr sz="1900" dirty="0"/>
          </a:p>
          <a:p>
            <a:pPr marL="1828800" lvl="2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Which math sheet do you want to complete first? Do you want to do odd or even questions in workbook? </a:t>
            </a:r>
            <a:endParaRPr sz="1900" dirty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choices related to environment</a:t>
            </a:r>
            <a:endParaRPr sz="1900" dirty="0"/>
          </a:p>
          <a:p>
            <a:pPr marL="1828800" lvl="2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Do you want to work at your desk or the kidney table? Do you want to sit in the yellow chair or the blue chair?</a:t>
            </a:r>
            <a:endParaRPr sz="1900" dirty="0"/>
          </a:p>
          <a:p>
            <a:pPr marL="1219200" lvl="1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choices about order</a:t>
            </a:r>
            <a:endParaRPr sz="1900" dirty="0"/>
          </a:p>
          <a:p>
            <a:pPr marL="1828800" lvl="2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Read first or journal first? </a:t>
            </a:r>
            <a:endParaRPr sz="1900" dirty="0"/>
          </a:p>
          <a:p>
            <a:pPr marL="1828800" lvl="2" indent="-4254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List of May do’s/Must Do’s upon task completion or in lieu of a task.</a:t>
            </a:r>
            <a:endParaRPr sz="1900" dirty="0"/>
          </a:p>
          <a:p>
            <a:pPr marL="1219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336" name="Google Shape;336;p37" descr="two chidren. one female with concern face with words underneath &quot;response to a command&quot;. Boy with hat with finger on chin, words &quot;response to choice with you decide&quot;.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12015" y="3130322"/>
            <a:ext cx="2638945" cy="24359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Custom 3">
      <a:dk1>
        <a:srgbClr val="0C0C0C"/>
      </a:dk1>
      <a:lt1>
        <a:srgbClr val="FFFFFF"/>
      </a:lt1>
      <a:dk2>
        <a:srgbClr val="002060"/>
      </a:dk2>
      <a:lt2>
        <a:srgbClr val="E7E6E6"/>
      </a:lt2>
      <a:accent1>
        <a:srgbClr val="0070C0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563</Words>
  <Application>Microsoft Macintosh PowerPoint</Application>
  <PresentationFormat>Widescreen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Trebuchet MS</vt:lpstr>
      <vt:lpstr>Proxima Nova</vt:lpstr>
      <vt:lpstr>Calibri</vt:lpstr>
      <vt:lpstr>Arial</vt:lpstr>
      <vt:lpstr>Berlin</vt:lpstr>
      <vt:lpstr>What is PBIS?   Tier 1 - Universal Supports</vt:lpstr>
      <vt:lpstr>3 Tier-One Evidence-based  Positive Behavior Support Interventions </vt:lpstr>
      <vt:lpstr>Transitions: Getting Control of Classroom Transitions</vt:lpstr>
      <vt:lpstr>Transitions: Establishing Routines</vt:lpstr>
      <vt:lpstr>Techniques for Teaching Effective Transitions</vt:lpstr>
      <vt:lpstr>Signals : Attention-getters to prepare for transitions</vt:lpstr>
      <vt:lpstr>Effective Praise</vt:lpstr>
      <vt:lpstr>Effective Praise: Implementation</vt:lpstr>
      <vt:lpstr>Choice Making</vt:lpstr>
      <vt:lpstr>ACTIVITY:  Behavior Challenges in the Classroom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 Zetlin</dc:creator>
  <cp:lastModifiedBy>Melvin, Ty</cp:lastModifiedBy>
  <cp:revision>23</cp:revision>
  <dcterms:modified xsi:type="dcterms:W3CDTF">2020-09-21T21:58:59Z</dcterms:modified>
</cp:coreProperties>
</file>